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Lst>
  <p:sldIdLst>
    <p:sldId id="256" r:id="rId5"/>
    <p:sldId id="257" r:id="rId6"/>
    <p:sldId id="263" r:id="rId7"/>
    <p:sldId id="258" r:id="rId8"/>
    <p:sldId id="260" r:id="rId9"/>
    <p:sldId id="261" r:id="rId10"/>
    <p:sldId id="259" r:id="rId11"/>
    <p:sldId id="262"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9A899B-223B-4B9A-B6F5-3A5C0CB65E13}" v="158" dt="2022-08-29T13:41:57.848"/>
    <p1510:client id="{CF3C038C-573C-4411-9A56-36DB3C3CC376}" v="8" dt="2022-09-04T15:05:03.4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18"/>
    <p:restoredTop sz="94694"/>
  </p:normalViewPr>
  <p:slideViewPr>
    <p:cSldViewPr snapToGrid="0" snapToObjects="1">
      <p:cViewPr varScale="1">
        <p:scale>
          <a:sx n="121" d="100"/>
          <a:sy n="121" d="100"/>
        </p:scale>
        <p:origin x="84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il Raphael" userId="S::neilraphael@sinclairresidents.onmicrosoft.com::3dacecf0-cb3a-4a95-bc76-4aea7023efcc" providerId="AD" clId="Web-{419A899B-223B-4B9A-B6F5-3A5C0CB65E13}"/>
    <pc:docChg chg="modSld">
      <pc:chgData name="Neil Raphael" userId="S::neilraphael@sinclairresidents.onmicrosoft.com::3dacecf0-cb3a-4a95-bc76-4aea7023efcc" providerId="AD" clId="Web-{419A899B-223B-4B9A-B6F5-3A5C0CB65E13}" dt="2022-08-29T13:41:57.848" v="153"/>
      <pc:docMkLst>
        <pc:docMk/>
      </pc:docMkLst>
      <pc:sldChg chg="modSp">
        <pc:chgData name="Neil Raphael" userId="S::neilraphael@sinclairresidents.onmicrosoft.com::3dacecf0-cb3a-4a95-bc76-4aea7023efcc" providerId="AD" clId="Web-{419A899B-223B-4B9A-B6F5-3A5C0CB65E13}" dt="2022-08-29T13:41:57.848" v="153"/>
        <pc:sldMkLst>
          <pc:docMk/>
          <pc:sldMk cId="69936914" sldId="260"/>
        </pc:sldMkLst>
        <pc:graphicFrameChg chg="mod modGraphic">
          <ac:chgData name="Neil Raphael" userId="S::neilraphael@sinclairresidents.onmicrosoft.com::3dacecf0-cb3a-4a95-bc76-4aea7023efcc" providerId="AD" clId="Web-{419A899B-223B-4B9A-B6F5-3A5C0CB65E13}" dt="2022-08-29T13:41:57.848" v="153"/>
          <ac:graphicFrameMkLst>
            <pc:docMk/>
            <pc:sldMk cId="69936914" sldId="260"/>
            <ac:graphicFrameMk id="4" creationId="{E920E7AC-F09E-704D-8EB8-6707C1779929}"/>
          </ac:graphicFrameMkLst>
        </pc:graphicFrameChg>
      </pc:sldChg>
    </pc:docChg>
  </pc:docChgLst>
  <pc:docChgLst>
    <pc:chgData name="Neil Raphael" userId="S::neilraphael@sinclairresidents.onmicrosoft.com::3dacecf0-cb3a-4a95-bc76-4aea7023efcc" providerId="AD" clId="Web-{CF3C038C-573C-4411-9A56-36DB3C3CC376}"/>
    <pc:docChg chg="modSld">
      <pc:chgData name="Neil Raphael" userId="S::neilraphael@sinclairresidents.onmicrosoft.com::3dacecf0-cb3a-4a95-bc76-4aea7023efcc" providerId="AD" clId="Web-{CF3C038C-573C-4411-9A56-36DB3C3CC376}" dt="2022-09-04T15:05:03.484" v="7" actId="20577"/>
      <pc:docMkLst>
        <pc:docMk/>
      </pc:docMkLst>
      <pc:sldChg chg="modSp">
        <pc:chgData name="Neil Raphael" userId="S::neilraphael@sinclairresidents.onmicrosoft.com::3dacecf0-cb3a-4a95-bc76-4aea7023efcc" providerId="AD" clId="Web-{CF3C038C-573C-4411-9A56-36DB3C3CC376}" dt="2022-09-04T15:05:03.484" v="7" actId="20577"/>
        <pc:sldMkLst>
          <pc:docMk/>
          <pc:sldMk cId="3091842791" sldId="256"/>
        </pc:sldMkLst>
        <pc:spChg chg="mod">
          <ac:chgData name="Neil Raphael" userId="S::neilraphael@sinclairresidents.onmicrosoft.com::3dacecf0-cb3a-4a95-bc76-4aea7023efcc" providerId="AD" clId="Web-{CF3C038C-573C-4411-9A56-36DB3C3CC376}" dt="2022-09-04T15:05:03.484" v="7" actId="20577"/>
          <ac:spMkLst>
            <pc:docMk/>
            <pc:sldMk cId="3091842791" sldId="256"/>
            <ac:spMk id="3" creationId="{44A55D59-2FD5-AA44-BC4F-DB38E0A8445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9/4/2022</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300543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035215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75679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06698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487350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23861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87765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45531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918558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5529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9/4/2022</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4265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9/4/2022</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423641659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8A95209C-5275-4E15-8EA7-7F42980AB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3" descr="Rolls of blueprints">
            <a:extLst>
              <a:ext uri="{FF2B5EF4-FFF2-40B4-BE49-F238E27FC236}">
                <a16:creationId xmlns:a16="http://schemas.microsoft.com/office/drawing/2014/main" id="{8D81226D-3899-438C-8199-32DFD8B5CCBB}"/>
              </a:ext>
            </a:extLst>
          </p:cNvPr>
          <p:cNvPicPr>
            <a:picLocks noChangeAspect="1"/>
          </p:cNvPicPr>
          <p:nvPr/>
        </p:nvPicPr>
        <p:blipFill rotWithShape="1">
          <a:blip r:embed="rId2">
            <a:alphaModFix amt="50000"/>
          </a:blip>
          <a:srcRect t="1289" r="-1" b="14419"/>
          <a:stretch/>
        </p:blipFill>
        <p:spPr>
          <a:xfrm>
            <a:off x="20" y="10"/>
            <a:ext cx="12188931" cy="6857990"/>
          </a:xfrm>
          <a:prstGeom prst="rect">
            <a:avLst/>
          </a:prstGeom>
        </p:spPr>
      </p:pic>
      <p:sp>
        <p:nvSpPr>
          <p:cNvPr id="2" name="Title 1">
            <a:extLst>
              <a:ext uri="{FF2B5EF4-FFF2-40B4-BE49-F238E27FC236}">
                <a16:creationId xmlns:a16="http://schemas.microsoft.com/office/drawing/2014/main" id="{3B58EF73-FB11-A347-8519-ADC058FB68A9}"/>
              </a:ext>
            </a:extLst>
          </p:cNvPr>
          <p:cNvSpPr>
            <a:spLocks noGrp="1"/>
          </p:cNvSpPr>
          <p:nvPr>
            <p:ph type="ctrTitle"/>
          </p:nvPr>
        </p:nvSpPr>
        <p:spPr>
          <a:xfrm>
            <a:off x="1527048" y="1124712"/>
            <a:ext cx="9144000" cy="3063240"/>
          </a:xfrm>
        </p:spPr>
        <p:txBody>
          <a:bodyPr>
            <a:normAutofit fontScale="90000"/>
          </a:bodyPr>
          <a:lstStyle/>
          <a:p>
            <a:pPr algn="ctr">
              <a:lnSpc>
                <a:spcPct val="90000"/>
              </a:lnSpc>
            </a:pPr>
            <a:r>
              <a:rPr lang="en-US" sz="7400" dirty="0"/>
              <a:t>Sinclair Development Framework &amp; Plan</a:t>
            </a:r>
          </a:p>
        </p:txBody>
      </p:sp>
      <p:sp>
        <p:nvSpPr>
          <p:cNvPr id="3" name="Subtitle 2">
            <a:extLst>
              <a:ext uri="{FF2B5EF4-FFF2-40B4-BE49-F238E27FC236}">
                <a16:creationId xmlns:a16="http://schemas.microsoft.com/office/drawing/2014/main" id="{44A55D59-2FD5-AA44-BC4F-DB38E0A8445E}"/>
              </a:ext>
            </a:extLst>
          </p:cNvPr>
          <p:cNvSpPr>
            <a:spLocks noGrp="1"/>
          </p:cNvSpPr>
          <p:nvPr>
            <p:ph type="subTitle" idx="1"/>
          </p:nvPr>
        </p:nvSpPr>
        <p:spPr>
          <a:xfrm>
            <a:off x="1527048" y="4599432"/>
            <a:ext cx="9144000" cy="1227520"/>
          </a:xfrm>
        </p:spPr>
        <p:txBody>
          <a:bodyPr vert="horz" lIns="91440" tIns="45720" rIns="91440" bIns="45720" rtlCol="0" anchor="t">
            <a:normAutofit lnSpcReduction="10000"/>
          </a:bodyPr>
          <a:lstStyle/>
          <a:p>
            <a:pPr algn="ctr"/>
            <a:r>
              <a:rPr lang="en-US" sz="3200" dirty="0"/>
              <a:t>Long Term Strategic Plan 2022 – 2032</a:t>
            </a:r>
          </a:p>
          <a:p>
            <a:pPr algn="ctr"/>
            <a:r>
              <a:rPr lang="en-US" sz="3200" dirty="0"/>
              <a:t>Issue Draft 3, NR, 1/07/2022</a:t>
            </a:r>
          </a:p>
        </p:txBody>
      </p:sp>
      <p:sp>
        <p:nvSpPr>
          <p:cNvPr id="16" name="Rectangle 6">
            <a:extLst>
              <a:ext uri="{FF2B5EF4-FFF2-40B4-BE49-F238E27FC236}">
                <a16:creationId xmlns:a16="http://schemas.microsoft.com/office/drawing/2014/main" id="{4F2ED431-E304-4FF0-9F4E-032783C9D6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0 h 5416094"/>
              <a:gd name="connsiteX1" fmla="*/ 552069 w 10515600"/>
              <a:gd name="connsiteY1" fmla="*/ 0 h 5416094"/>
              <a:gd name="connsiteX2" fmla="*/ 893826 w 10515600"/>
              <a:gd name="connsiteY2" fmla="*/ 0 h 5416094"/>
              <a:gd name="connsiteX3" fmla="*/ 1761363 w 10515600"/>
              <a:gd name="connsiteY3" fmla="*/ 0 h 5416094"/>
              <a:gd name="connsiteX4" fmla="*/ 2313432 w 10515600"/>
              <a:gd name="connsiteY4" fmla="*/ 0 h 5416094"/>
              <a:gd name="connsiteX5" fmla="*/ 2865501 w 10515600"/>
              <a:gd name="connsiteY5" fmla="*/ 0 h 5416094"/>
              <a:gd name="connsiteX6" fmla="*/ 3733038 w 10515600"/>
              <a:gd name="connsiteY6" fmla="*/ 0 h 5416094"/>
              <a:gd name="connsiteX7" fmla="*/ 4179951 w 10515600"/>
              <a:gd name="connsiteY7" fmla="*/ 0 h 5416094"/>
              <a:gd name="connsiteX8" fmla="*/ 5047488 w 10515600"/>
              <a:gd name="connsiteY8" fmla="*/ 0 h 5416094"/>
              <a:gd name="connsiteX9" fmla="*/ 5915025 w 10515600"/>
              <a:gd name="connsiteY9" fmla="*/ 0 h 5416094"/>
              <a:gd name="connsiteX10" fmla="*/ 6572250 w 10515600"/>
              <a:gd name="connsiteY10" fmla="*/ 0 h 5416094"/>
              <a:gd name="connsiteX11" fmla="*/ 7439787 w 10515600"/>
              <a:gd name="connsiteY11" fmla="*/ 0 h 5416094"/>
              <a:gd name="connsiteX12" fmla="*/ 7991856 w 10515600"/>
              <a:gd name="connsiteY12" fmla="*/ 0 h 5416094"/>
              <a:gd name="connsiteX13" fmla="*/ 8543925 w 10515600"/>
              <a:gd name="connsiteY13" fmla="*/ 0 h 5416094"/>
              <a:gd name="connsiteX14" fmla="*/ 9306306 w 10515600"/>
              <a:gd name="connsiteY14" fmla="*/ 0 h 5416094"/>
              <a:gd name="connsiteX15" fmla="*/ 9858375 w 10515600"/>
              <a:gd name="connsiteY15" fmla="*/ 0 h 5416094"/>
              <a:gd name="connsiteX16" fmla="*/ 10515600 w 10515600"/>
              <a:gd name="connsiteY16" fmla="*/ 0 h 5416094"/>
              <a:gd name="connsiteX17" fmla="*/ 10515600 w 10515600"/>
              <a:gd name="connsiteY17" fmla="*/ 785334 h 5416094"/>
              <a:gd name="connsiteX18" fmla="*/ 10515600 w 10515600"/>
              <a:gd name="connsiteY18" fmla="*/ 1516506 h 5416094"/>
              <a:gd name="connsiteX19" fmla="*/ 10515600 w 10515600"/>
              <a:gd name="connsiteY19" fmla="*/ 2247679 h 5416094"/>
              <a:gd name="connsiteX20" fmla="*/ 10515600 w 10515600"/>
              <a:gd name="connsiteY20" fmla="*/ 2762208 h 5416094"/>
              <a:gd name="connsiteX21" fmla="*/ 10515600 w 10515600"/>
              <a:gd name="connsiteY21" fmla="*/ 3330898 h 5416094"/>
              <a:gd name="connsiteX22" fmla="*/ 10515600 w 10515600"/>
              <a:gd name="connsiteY22" fmla="*/ 4062071 h 5416094"/>
              <a:gd name="connsiteX23" fmla="*/ 10515600 w 10515600"/>
              <a:gd name="connsiteY23" fmla="*/ 4684921 h 5416094"/>
              <a:gd name="connsiteX24" fmla="*/ 10515600 w 10515600"/>
              <a:gd name="connsiteY24" fmla="*/ 5416094 h 5416094"/>
              <a:gd name="connsiteX25" fmla="*/ 9753219 w 10515600"/>
              <a:gd name="connsiteY25" fmla="*/ 5416094 h 5416094"/>
              <a:gd name="connsiteX26" fmla="*/ 9411462 w 10515600"/>
              <a:gd name="connsiteY26" fmla="*/ 5416094 h 5416094"/>
              <a:gd name="connsiteX27" fmla="*/ 8754237 w 10515600"/>
              <a:gd name="connsiteY27" fmla="*/ 5416094 h 5416094"/>
              <a:gd name="connsiteX28" fmla="*/ 8307324 w 10515600"/>
              <a:gd name="connsiteY28" fmla="*/ 5416094 h 5416094"/>
              <a:gd name="connsiteX29" fmla="*/ 7544943 w 10515600"/>
              <a:gd name="connsiteY29" fmla="*/ 5416094 h 5416094"/>
              <a:gd name="connsiteX30" fmla="*/ 7098030 w 10515600"/>
              <a:gd name="connsiteY30" fmla="*/ 5416094 h 5416094"/>
              <a:gd name="connsiteX31" fmla="*/ 6335649 w 10515600"/>
              <a:gd name="connsiteY31" fmla="*/ 5416094 h 5416094"/>
              <a:gd name="connsiteX32" fmla="*/ 5993892 w 10515600"/>
              <a:gd name="connsiteY32" fmla="*/ 5416094 h 5416094"/>
              <a:gd name="connsiteX33" fmla="*/ 5231511 w 10515600"/>
              <a:gd name="connsiteY33" fmla="*/ 5416094 h 5416094"/>
              <a:gd name="connsiteX34" fmla="*/ 4784598 w 10515600"/>
              <a:gd name="connsiteY34" fmla="*/ 5416094 h 5416094"/>
              <a:gd name="connsiteX35" fmla="*/ 4442841 w 10515600"/>
              <a:gd name="connsiteY35" fmla="*/ 5416094 h 5416094"/>
              <a:gd name="connsiteX36" fmla="*/ 3995928 w 10515600"/>
              <a:gd name="connsiteY36" fmla="*/ 5416094 h 5416094"/>
              <a:gd name="connsiteX37" fmla="*/ 3233547 w 10515600"/>
              <a:gd name="connsiteY37" fmla="*/ 5416094 h 5416094"/>
              <a:gd name="connsiteX38" fmla="*/ 2786634 w 10515600"/>
              <a:gd name="connsiteY38" fmla="*/ 5416094 h 5416094"/>
              <a:gd name="connsiteX39" fmla="*/ 2444877 w 10515600"/>
              <a:gd name="connsiteY39" fmla="*/ 5416094 h 5416094"/>
              <a:gd name="connsiteX40" fmla="*/ 1997964 w 10515600"/>
              <a:gd name="connsiteY40" fmla="*/ 5416094 h 5416094"/>
              <a:gd name="connsiteX41" fmla="*/ 1445895 w 10515600"/>
              <a:gd name="connsiteY41" fmla="*/ 5416094 h 5416094"/>
              <a:gd name="connsiteX42" fmla="*/ 788670 w 10515600"/>
              <a:gd name="connsiteY42" fmla="*/ 5416094 h 5416094"/>
              <a:gd name="connsiteX43" fmla="*/ 0 w 10515600"/>
              <a:gd name="connsiteY43" fmla="*/ 5416094 h 5416094"/>
              <a:gd name="connsiteX44" fmla="*/ 0 w 10515600"/>
              <a:gd name="connsiteY44" fmla="*/ 4630760 h 5416094"/>
              <a:gd name="connsiteX45" fmla="*/ 0 w 10515600"/>
              <a:gd name="connsiteY45" fmla="*/ 3953749 h 5416094"/>
              <a:gd name="connsiteX46" fmla="*/ 0 w 10515600"/>
              <a:gd name="connsiteY46" fmla="*/ 3276737 h 5416094"/>
              <a:gd name="connsiteX47" fmla="*/ 0 w 10515600"/>
              <a:gd name="connsiteY47" fmla="*/ 2599725 h 5416094"/>
              <a:gd name="connsiteX48" fmla="*/ 0 w 10515600"/>
              <a:gd name="connsiteY48" fmla="*/ 1922713 h 5416094"/>
              <a:gd name="connsiteX49" fmla="*/ 0 w 10515600"/>
              <a:gd name="connsiteY49" fmla="*/ 1299863 h 5416094"/>
              <a:gd name="connsiteX50" fmla="*/ 0 w 10515600"/>
              <a:gd name="connsiteY5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571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
            <a:extLst>
              <a:ext uri="{FF2B5EF4-FFF2-40B4-BE49-F238E27FC236}">
                <a16:creationId xmlns:a16="http://schemas.microsoft.com/office/drawing/2014/main" id="{4E87FCFB-2CCE-460D-B3DD-557C8BD1B9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184279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400"/>
                                        <p:tgtEl>
                                          <p:spTgt spid="3">
                                            <p:txEl>
                                              <p:pRg st="1" end="1"/>
                                            </p:txEl>
                                          </p:spTgt>
                                        </p:tgtEl>
                                      </p:cBhvr>
                                    </p:animEffect>
                                  </p:childTnLst>
                                </p:cTn>
                              </p:par>
                              <p:par>
                                <p:cTn id="13" presetID="10" presetClass="entr" presetSubtype="0" fill="hold" grpId="0" nodeType="withEffect">
                                  <p:stCondLst>
                                    <p:cond delay="1000"/>
                                  </p:stCondLst>
                                  <p:iterate type="lt">
                                    <p:tmPct val="10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EE1C8-3BC3-E948-8F7E-0070A3D59819}"/>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BEF70467-955F-174E-BCEC-F78D1E1FBBA7}"/>
              </a:ext>
            </a:extLst>
          </p:cNvPr>
          <p:cNvSpPr>
            <a:spLocks noGrp="1"/>
          </p:cNvSpPr>
          <p:nvPr>
            <p:ph idx="1"/>
          </p:nvPr>
        </p:nvSpPr>
        <p:spPr/>
        <p:txBody>
          <a:bodyPr>
            <a:normAutofit fontScale="92500" lnSpcReduction="10000"/>
          </a:bodyPr>
          <a:lstStyle/>
          <a:p>
            <a:r>
              <a:rPr lang="en-US" dirty="0"/>
              <a:t>The first blocks in the Sinclair development were occupied by owners in the summer of 1998. The last block to be occupied was circa January 2000. </a:t>
            </a:r>
          </a:p>
          <a:p>
            <a:r>
              <a:rPr lang="en-US" dirty="0"/>
              <a:t>The development is now over 20 years old and in places nearly 25 years old. Anywhere, when left to its own devices deteriorates with time (2</a:t>
            </a:r>
            <a:r>
              <a:rPr lang="en-US" baseline="30000" dirty="0"/>
              <a:t>nd</a:t>
            </a:r>
            <a:r>
              <a:rPr lang="en-US" dirty="0"/>
              <a:t> law of thermodynamics). </a:t>
            </a:r>
          </a:p>
          <a:p>
            <a:r>
              <a:rPr lang="en-US" dirty="0"/>
              <a:t>Up till now only minor domestic routine maintenance has been carried out by the factor. i.e., weekly stair cleaning, gardening, changing of light bulbs etc. or piece meal reactive fixes when required i.e., a new light fitting to replace a broken one. </a:t>
            </a:r>
          </a:p>
          <a:p>
            <a:r>
              <a:rPr lang="en-US" dirty="0"/>
              <a:t>There has not been any cohesive planed renovations or updating in the development was built.</a:t>
            </a:r>
          </a:p>
          <a:p>
            <a:r>
              <a:rPr lang="en-US" dirty="0"/>
              <a:t>We have also suffered from the “revolving door of factors”. These factors have varied greatly in terms of the quality of the services they have provided us, and we have not had any of them in place long enough to make any headway into a longer-term plan.</a:t>
            </a:r>
          </a:p>
          <a:p>
            <a:endParaRPr lang="en-US" dirty="0"/>
          </a:p>
          <a:p>
            <a:endParaRPr lang="en-US" dirty="0"/>
          </a:p>
        </p:txBody>
      </p:sp>
    </p:spTree>
    <p:extLst>
      <p:ext uri="{BB962C8B-B14F-4D97-AF65-F5344CB8AC3E}">
        <p14:creationId xmlns:p14="http://schemas.microsoft.com/office/powerpoint/2010/main" val="2545045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2DD48-8447-5849-9BF7-6BBC1421BEE1}"/>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4916C3F3-8B2B-8648-BDE3-2E01E34039E4}"/>
              </a:ext>
            </a:extLst>
          </p:cNvPr>
          <p:cNvSpPr>
            <a:spLocks noGrp="1"/>
          </p:cNvSpPr>
          <p:nvPr>
            <p:ph idx="1"/>
          </p:nvPr>
        </p:nvSpPr>
        <p:spPr/>
        <p:txBody>
          <a:bodyPr>
            <a:normAutofit fontScale="85000" lnSpcReduction="20000"/>
          </a:bodyPr>
          <a:lstStyle/>
          <a:p>
            <a:r>
              <a:rPr lang="en-US" dirty="0"/>
              <a:t>The intention of this presentation is to capture a longer-term framework of themes that can endure for at least the next 5 years and possibly as long as 10 years. These themes should endure regardless of who the current factor is or who is on the residents committee</a:t>
            </a:r>
          </a:p>
          <a:p>
            <a:r>
              <a:rPr lang="en-US" dirty="0"/>
              <a:t>Underpinning each theme there will be several objectives that the committee will define to support the framework themes. The committee will review these periodically with the factor to schedule these objectives as immediate, within the next 6 months, within the next 12 months, within the next 24 months, within the next 5 years or within the next 10 years.</a:t>
            </a:r>
          </a:p>
          <a:p>
            <a:pPr lvl="1"/>
            <a:r>
              <a:rPr lang="en-US" dirty="0"/>
              <a:t>Objectives due to be completed within the 6 – 24 months period will result in detailed projects that will require work jointly by the committee and the factor.</a:t>
            </a:r>
          </a:p>
          <a:p>
            <a:pPr lvl="1"/>
            <a:r>
              <a:rPr lang="en-US" dirty="0"/>
              <a:t>Objectives due to be completed in less than 6 months will be in the most part driven by the factor.</a:t>
            </a:r>
          </a:p>
          <a:p>
            <a:r>
              <a:rPr lang="en-US" dirty="0"/>
              <a:t>The committee &amp; factor should endeavor to have sufficient details available on any proposed projects to allow votes to be held by all the owners to agreed the projects at the AGM. This should also allow the factor to add the cost to the annual development budget.</a:t>
            </a:r>
          </a:p>
          <a:p>
            <a:r>
              <a:rPr lang="en-US" dirty="0"/>
              <a:t>The committees focus should be on the overall direction, critical decisions and critical choices to be made in any project. The factor should be fully responsible for the detailed aspects of the planning &amp; execution.</a:t>
            </a:r>
          </a:p>
          <a:p>
            <a:endParaRPr lang="en-US" dirty="0"/>
          </a:p>
        </p:txBody>
      </p:sp>
    </p:spTree>
    <p:extLst>
      <p:ext uri="{BB962C8B-B14F-4D97-AF65-F5344CB8AC3E}">
        <p14:creationId xmlns:p14="http://schemas.microsoft.com/office/powerpoint/2010/main" val="3572094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C2D8B-A050-7B4B-AC16-A6A402C60D21}"/>
              </a:ext>
            </a:extLst>
          </p:cNvPr>
          <p:cNvSpPr>
            <a:spLocks noGrp="1"/>
          </p:cNvSpPr>
          <p:nvPr>
            <p:ph type="title"/>
          </p:nvPr>
        </p:nvSpPr>
        <p:spPr/>
        <p:txBody>
          <a:bodyPr/>
          <a:lstStyle/>
          <a:p>
            <a:r>
              <a:rPr lang="en-US" dirty="0"/>
              <a:t>Strategic Themes (2022-2032)</a:t>
            </a:r>
          </a:p>
        </p:txBody>
      </p:sp>
      <p:sp>
        <p:nvSpPr>
          <p:cNvPr id="3" name="Content Placeholder 2">
            <a:extLst>
              <a:ext uri="{FF2B5EF4-FFF2-40B4-BE49-F238E27FC236}">
                <a16:creationId xmlns:a16="http://schemas.microsoft.com/office/drawing/2014/main" id="{B73D5109-BBEA-B348-A039-D523F922914B}"/>
              </a:ext>
            </a:extLst>
          </p:cNvPr>
          <p:cNvSpPr>
            <a:spLocks noGrp="1"/>
          </p:cNvSpPr>
          <p:nvPr>
            <p:ph idx="1"/>
          </p:nvPr>
        </p:nvSpPr>
        <p:spPr/>
        <p:txBody>
          <a:bodyPr>
            <a:normAutofit fontScale="70000" lnSpcReduction="20000"/>
          </a:bodyPr>
          <a:lstStyle/>
          <a:p>
            <a:r>
              <a:rPr lang="en-US" dirty="0"/>
              <a:t>Theme 1- Maintaining The Gardens &amp; Common Parts of the Development</a:t>
            </a:r>
          </a:p>
          <a:p>
            <a:pPr lvl="1"/>
            <a:r>
              <a:rPr lang="en-US" dirty="0"/>
              <a:t>Maintaining and updating the common parts of the development, in particular the gardens to level of maturity that preserves the amenity inline with a contemporary interpretation of the original 2000 plans. This includes remedial actions to stop any detrimental affects to any buildings, infrastructure or individual dwelling in the development.</a:t>
            </a:r>
          </a:p>
          <a:p>
            <a:r>
              <a:rPr lang="en-US" dirty="0"/>
              <a:t>Theme 2 – Maintaining &amp; Updating the Blocks</a:t>
            </a:r>
          </a:p>
          <a:p>
            <a:pPr lvl="1"/>
            <a:r>
              <a:rPr lang="en-US" dirty="0"/>
              <a:t>Maintaining the common parts of the blocks to a contemporary standard equivalent to the objectives of the original developers build standard in 1998,  however with the specifications moved forward and updated to meet the expectations of residents in the 2020s.</a:t>
            </a:r>
          </a:p>
          <a:p>
            <a:r>
              <a:rPr lang="en-US" dirty="0"/>
              <a:t>Theme 3 – Sustainable Future</a:t>
            </a:r>
          </a:p>
          <a:p>
            <a:pPr lvl="1"/>
            <a:r>
              <a:rPr lang="en-US" dirty="0"/>
              <a:t>Preparing the development for a low carbon &amp; environmentally sustainable future whilst preserving the integrity and visual cohesiveness of the blocks and the common parts of the development.</a:t>
            </a:r>
          </a:p>
          <a:p>
            <a:r>
              <a:rPr lang="en-US" dirty="0"/>
              <a:t>Theme 4 – Stakeholder Communications</a:t>
            </a:r>
          </a:p>
          <a:p>
            <a:pPr lvl="1"/>
            <a:r>
              <a:rPr lang="en-US" dirty="0"/>
              <a:t>Improve communications, consultation &amp; feedback between the key stakeholders in the development, namely the committee, the owners, the factor and the residents</a:t>
            </a:r>
          </a:p>
          <a:p>
            <a:r>
              <a:rPr lang="en-US" dirty="0"/>
              <a:t>Theme 5 - Factoring</a:t>
            </a:r>
          </a:p>
          <a:p>
            <a:pPr lvl="1"/>
            <a:r>
              <a:rPr lang="en-US" dirty="0"/>
              <a:t>Enabling and empowering the factor to deal with all routine maintenance and repairs without intervention from the committee or individual owners.</a:t>
            </a:r>
          </a:p>
        </p:txBody>
      </p:sp>
    </p:spTree>
    <p:extLst>
      <p:ext uri="{BB962C8B-B14F-4D97-AF65-F5344CB8AC3E}">
        <p14:creationId xmlns:p14="http://schemas.microsoft.com/office/powerpoint/2010/main" val="2356551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275CD-C75B-9548-8A75-576D049C9838}"/>
              </a:ext>
            </a:extLst>
          </p:cNvPr>
          <p:cNvSpPr>
            <a:spLocks noGrp="1"/>
          </p:cNvSpPr>
          <p:nvPr>
            <p:ph type="title"/>
          </p:nvPr>
        </p:nvSpPr>
        <p:spPr/>
        <p:txBody>
          <a:bodyPr>
            <a:noAutofit/>
          </a:bodyPr>
          <a:lstStyle/>
          <a:p>
            <a:r>
              <a:rPr lang="en-US" sz="2800" dirty="0"/>
              <a:t>Theme 1- Maintaining The Gardens &amp; Common Parts of the Development</a:t>
            </a:r>
          </a:p>
        </p:txBody>
      </p:sp>
      <p:graphicFrame>
        <p:nvGraphicFramePr>
          <p:cNvPr id="4" name="Table 4">
            <a:extLst>
              <a:ext uri="{FF2B5EF4-FFF2-40B4-BE49-F238E27FC236}">
                <a16:creationId xmlns:a16="http://schemas.microsoft.com/office/drawing/2014/main" id="{E920E7AC-F09E-704D-8EB8-6707C1779929}"/>
              </a:ext>
            </a:extLst>
          </p:cNvPr>
          <p:cNvGraphicFramePr>
            <a:graphicFrameLocks noGrp="1"/>
          </p:cNvGraphicFramePr>
          <p:nvPr>
            <p:ph idx="1"/>
            <p:extLst>
              <p:ext uri="{D42A27DB-BD31-4B8C-83A1-F6EECF244321}">
                <p14:modId xmlns:p14="http://schemas.microsoft.com/office/powerpoint/2010/main" val="2926554403"/>
              </p:ext>
            </p:extLst>
          </p:nvPr>
        </p:nvGraphicFramePr>
        <p:xfrm>
          <a:off x="838200" y="1928813"/>
          <a:ext cx="10515600" cy="45059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832256127"/>
                    </a:ext>
                  </a:extLst>
                </a:gridCol>
                <a:gridCol w="5257800">
                  <a:extLst>
                    <a:ext uri="{9D8B030D-6E8A-4147-A177-3AD203B41FA5}">
                      <a16:colId xmlns:a16="http://schemas.microsoft.com/office/drawing/2014/main" val="3707026147"/>
                    </a:ext>
                  </a:extLst>
                </a:gridCol>
              </a:tblGrid>
              <a:tr h="370840">
                <a:tc>
                  <a:txBody>
                    <a:bodyPr/>
                    <a:lstStyle/>
                    <a:p>
                      <a:r>
                        <a:rPr lang="en-US" sz="1200" dirty="0"/>
                        <a:t>Goal /Objective</a:t>
                      </a:r>
                    </a:p>
                  </a:txBody>
                  <a:tcPr/>
                </a:tc>
                <a:tc>
                  <a:txBody>
                    <a:bodyPr/>
                    <a:lstStyle/>
                    <a:p>
                      <a:r>
                        <a:rPr lang="en-US" sz="1200" dirty="0"/>
                        <a:t>Time Frame</a:t>
                      </a:r>
                    </a:p>
                  </a:txBody>
                  <a:tcPr/>
                </a:tc>
                <a:extLst>
                  <a:ext uri="{0D108BD9-81ED-4DB2-BD59-A6C34878D82A}">
                    <a16:rowId xmlns:a16="http://schemas.microsoft.com/office/drawing/2014/main" val="1549566159"/>
                  </a:ext>
                </a:extLst>
              </a:tr>
              <a:tr h="370840">
                <a:tc>
                  <a:txBody>
                    <a:bodyPr/>
                    <a:lstStyle/>
                    <a:p>
                      <a:r>
                        <a:rPr lang="en-US" sz="1200" dirty="0"/>
                        <a:t>Reduction of tree size and Large shrub size to reduce blocking of light into individual dwellings. This may include removal of current planting and re-planting with more appropriate plants. If required.</a:t>
                      </a:r>
                    </a:p>
                  </a:txBody>
                  <a:tcPr/>
                </a:tc>
                <a:tc>
                  <a:txBody>
                    <a:bodyPr/>
                    <a:lstStyle/>
                    <a:p>
                      <a:r>
                        <a:rPr lang="en-US" sz="1200" dirty="0"/>
                        <a:t>Within 12 months</a:t>
                      </a:r>
                    </a:p>
                  </a:txBody>
                  <a:tcPr/>
                </a:tc>
                <a:extLst>
                  <a:ext uri="{0D108BD9-81ED-4DB2-BD59-A6C34878D82A}">
                    <a16:rowId xmlns:a16="http://schemas.microsoft.com/office/drawing/2014/main" val="3472803407"/>
                  </a:ext>
                </a:extLst>
              </a:tr>
              <a:tr h="370840">
                <a:tc>
                  <a:txBody>
                    <a:bodyPr/>
                    <a:lstStyle/>
                    <a:p>
                      <a:r>
                        <a:rPr lang="en-US" sz="1200" dirty="0"/>
                        <a:t>Refurbishment or rebuild of the fountains to make the fountains more maintainable and sustainable</a:t>
                      </a:r>
                    </a:p>
                  </a:txBody>
                  <a:tcPr/>
                </a:tc>
                <a:tc>
                  <a:txBody>
                    <a:bodyPr/>
                    <a:lstStyle/>
                    <a:p>
                      <a:r>
                        <a:rPr lang="en-US" sz="1200" dirty="0"/>
                        <a:t>Within 24 months</a:t>
                      </a:r>
                    </a:p>
                  </a:txBody>
                  <a:tcPr/>
                </a:tc>
                <a:extLst>
                  <a:ext uri="{0D108BD9-81ED-4DB2-BD59-A6C34878D82A}">
                    <a16:rowId xmlns:a16="http://schemas.microsoft.com/office/drawing/2014/main" val="4199229331"/>
                  </a:ext>
                </a:extLst>
              </a:tr>
              <a:tr h="370840">
                <a:tc>
                  <a:txBody>
                    <a:bodyPr/>
                    <a:lstStyle/>
                    <a:p>
                      <a:r>
                        <a:rPr lang="en-US" sz="1200" dirty="0"/>
                        <a:t>Replanting of “Gaps” in the gardens including </a:t>
                      </a:r>
                      <a:r>
                        <a:rPr lang="en-GB" sz="1200" b="0" i="0" u="none" strike="noStrike" kern="1200" dirty="0">
                          <a:solidFill>
                            <a:schemeClr val="dk1"/>
                          </a:solidFill>
                          <a:effectLst/>
                          <a:latin typeface="+mn-lt"/>
                          <a:ea typeface="+mn-ea"/>
                          <a:cs typeface="+mn-cs"/>
                        </a:rPr>
                        <a:t>consideration of making some of the gaps due to ”short cuts” into formal paths instead of trying to replant and failing repeatedly.. </a:t>
                      </a:r>
                      <a:endParaRPr lang="en-US" sz="1200" dirty="0"/>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200" dirty="0"/>
                        <a:t>Within 2 months </a:t>
                      </a:r>
                    </a:p>
                  </a:txBody>
                  <a:tcPr/>
                </a:tc>
                <a:extLst>
                  <a:ext uri="{0D108BD9-81ED-4DB2-BD59-A6C34878D82A}">
                    <a16:rowId xmlns:a16="http://schemas.microsoft.com/office/drawing/2014/main" val="4000741027"/>
                  </a:ext>
                </a:extLst>
              </a:tr>
              <a:tr h="370840">
                <a:tc>
                  <a:txBody>
                    <a:bodyPr/>
                    <a:lstStyle/>
                    <a:p>
                      <a:r>
                        <a:rPr lang="en-US" sz="1200" dirty="0"/>
                        <a:t>Have all current external lighting functional, with any vegetation removed that impacts the utility of the lights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Immediately</a:t>
                      </a:r>
                    </a:p>
                  </a:txBody>
                  <a:tcPr/>
                </a:tc>
                <a:extLst>
                  <a:ext uri="{0D108BD9-81ED-4DB2-BD59-A6C34878D82A}">
                    <a16:rowId xmlns:a16="http://schemas.microsoft.com/office/drawing/2014/main" val="2317482506"/>
                  </a:ext>
                </a:extLst>
              </a:tr>
              <a:tr h="370840">
                <a:tc>
                  <a:txBody>
                    <a:bodyPr/>
                    <a:lstStyle/>
                    <a:p>
                      <a:r>
                        <a:rPr lang="en-US" sz="1200" dirty="0"/>
                        <a:t>Improve the external lights in the dark parts of the development to allow identification of the entrances to each stair/block from the roads &amp; car parks and improve the overall safety of the development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Within 12 months</a:t>
                      </a:r>
                    </a:p>
                  </a:txBody>
                  <a:tcPr/>
                </a:tc>
                <a:extLst>
                  <a:ext uri="{0D108BD9-81ED-4DB2-BD59-A6C34878D82A}">
                    <a16:rowId xmlns:a16="http://schemas.microsoft.com/office/drawing/2014/main" val="1947502389"/>
                  </a:ext>
                </a:extLst>
              </a:tr>
              <a:tr h="370840">
                <a:tc>
                  <a:txBody>
                    <a:bodyPr/>
                    <a:lstStyle/>
                    <a:p>
                      <a:r>
                        <a:rPr lang="en-US" sz="1200" dirty="0"/>
                        <a:t>Improve signage to make it clear the full address of each block and stairs. I.e., reduce the confusion between gardens / close / places and the confusing block numbering system for visitors and delivery companies.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Within 24 months</a:t>
                      </a:r>
                    </a:p>
                  </a:txBody>
                  <a:tcPr/>
                </a:tc>
                <a:extLst>
                  <a:ext uri="{0D108BD9-81ED-4DB2-BD59-A6C34878D82A}">
                    <a16:rowId xmlns:a16="http://schemas.microsoft.com/office/drawing/2014/main" val="2756879166"/>
                  </a:ext>
                </a:extLst>
              </a:tr>
              <a:tr h="370840">
                <a:tc>
                  <a:txBody>
                    <a:bodyPr/>
                    <a:lstStyle/>
                    <a:p>
                      <a:r>
                        <a:rPr lang="en-GB" sz="1200" b="0" i="0" u="none" strike="noStrike" kern="1200" dirty="0">
                          <a:solidFill>
                            <a:schemeClr val="dk1"/>
                          </a:solidFill>
                          <a:effectLst/>
                          <a:latin typeface="+mn-lt"/>
                          <a:ea typeface="+mn-ea"/>
                          <a:cs typeface="+mn-cs"/>
                        </a:rPr>
                        <a:t>A cycle shed clear out to remove abandoned bikes and other items that should not be stored in the cycle shed</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Within 24 months</a:t>
                      </a:r>
                    </a:p>
                  </a:txBody>
                  <a:tcPr/>
                </a:tc>
                <a:extLst>
                  <a:ext uri="{0D108BD9-81ED-4DB2-BD59-A6C34878D82A}">
                    <a16:rowId xmlns:a16="http://schemas.microsoft.com/office/drawing/2014/main" val="342548322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dirty="0">
                          <a:solidFill>
                            <a:schemeClr val="dk1"/>
                          </a:solidFill>
                          <a:effectLst/>
                          <a:latin typeface="+mn-lt"/>
                          <a:ea typeface="+mn-ea"/>
                          <a:cs typeface="+mn-cs"/>
                        </a:rPr>
                        <a:t>clean the external beige rendered areas of the development buildings. (common parts)</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Within 5 years</a:t>
                      </a:r>
                    </a:p>
                  </a:txBody>
                  <a:tcPr/>
                </a:tc>
                <a:extLst>
                  <a:ext uri="{0D108BD9-81ED-4DB2-BD59-A6C34878D82A}">
                    <a16:rowId xmlns:a16="http://schemas.microsoft.com/office/drawing/2014/main" val="771292935"/>
                  </a:ext>
                </a:extLst>
              </a:tr>
              <a:tr h="2639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dirty="0">
                          <a:solidFill>
                            <a:schemeClr val="dk1"/>
                          </a:solidFill>
                          <a:effectLst/>
                          <a:latin typeface="+mn-lt"/>
                          <a:ea typeface="+mn-ea"/>
                          <a:cs typeface="+mn-cs"/>
                        </a:rPr>
                        <a:t>Introduction of development parking permits to the private car parks and roads in the development to deal with parking issues when the Football / Rugby is on and or the council permit parking is introduced in the local area.</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Within 24 months</a:t>
                      </a:r>
                    </a:p>
                  </a:txBody>
                  <a:tcPr/>
                </a:tc>
                <a:extLst>
                  <a:ext uri="{0D108BD9-81ED-4DB2-BD59-A6C34878D82A}">
                    <a16:rowId xmlns:a16="http://schemas.microsoft.com/office/drawing/2014/main" val="937143541"/>
                  </a:ext>
                </a:extLst>
              </a:tr>
              <a:tr h="263994">
                <a:tc>
                  <a:txBody>
                    <a:bodyPr/>
                    <a:lstStyle/>
                    <a:p>
                      <a:pPr marL="0" lvl="0" indent="0" algn="l">
                        <a:lnSpc>
                          <a:spcPct val="100000"/>
                        </a:lnSpc>
                        <a:spcBef>
                          <a:spcPts val="0"/>
                        </a:spcBef>
                        <a:spcAft>
                          <a:spcPts val="0"/>
                        </a:spcAft>
                        <a:buNone/>
                      </a:pPr>
                      <a:r>
                        <a:rPr lang="en-GB" sz="1400" b="0" i="0" u="none" strike="noStrike" kern="1200" dirty="0">
                          <a:solidFill>
                            <a:schemeClr val="dk1"/>
                          </a:solidFill>
                          <a:effectLst/>
                          <a:latin typeface="+mn-lt"/>
                          <a:ea typeface="+mn-ea"/>
                          <a:cs typeface="+mn-cs"/>
                        </a:rPr>
                        <a:t>Painting of the railings and gates around the development</a:t>
                      </a:r>
                    </a:p>
                  </a:txBody>
                  <a:tcPr/>
                </a:tc>
                <a:tc>
                  <a:txBody>
                    <a:bodyPr/>
                    <a:lstStyle/>
                    <a:p>
                      <a:pPr marL="0" lvl="0" indent="0" algn="l">
                        <a:lnSpc>
                          <a:spcPct val="100000"/>
                        </a:lnSpc>
                        <a:spcBef>
                          <a:spcPts val="0"/>
                        </a:spcBef>
                        <a:spcAft>
                          <a:spcPts val="0"/>
                        </a:spcAft>
                        <a:buNone/>
                      </a:pPr>
                      <a:r>
                        <a:rPr lang="en-US" sz="1200" b="0" i="0" u="none" strike="noStrike" noProof="0" dirty="0">
                          <a:latin typeface="The Hand"/>
                        </a:rPr>
                        <a:t>Within 24 months</a:t>
                      </a:r>
                      <a:endParaRPr lang="en-US" sz="1200"/>
                    </a:p>
                  </a:txBody>
                  <a:tcPr/>
                </a:tc>
                <a:extLst>
                  <a:ext uri="{0D108BD9-81ED-4DB2-BD59-A6C34878D82A}">
                    <a16:rowId xmlns:a16="http://schemas.microsoft.com/office/drawing/2014/main" val="2105218505"/>
                  </a:ext>
                </a:extLst>
              </a:tr>
            </a:tbl>
          </a:graphicData>
        </a:graphic>
      </p:graphicFrame>
    </p:spTree>
    <p:extLst>
      <p:ext uri="{BB962C8B-B14F-4D97-AF65-F5344CB8AC3E}">
        <p14:creationId xmlns:p14="http://schemas.microsoft.com/office/powerpoint/2010/main" val="69936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BB47B-A548-9A42-892B-3A9D05204B45}"/>
              </a:ext>
            </a:extLst>
          </p:cNvPr>
          <p:cNvSpPr>
            <a:spLocks noGrp="1"/>
          </p:cNvSpPr>
          <p:nvPr>
            <p:ph type="title"/>
          </p:nvPr>
        </p:nvSpPr>
        <p:spPr/>
        <p:txBody>
          <a:bodyPr>
            <a:noAutofit/>
          </a:bodyPr>
          <a:lstStyle/>
          <a:p>
            <a:r>
              <a:rPr lang="en-US" sz="3600" dirty="0"/>
              <a:t>Theme 2 – Maintaining &amp; Updating the Blocks</a:t>
            </a:r>
          </a:p>
        </p:txBody>
      </p:sp>
      <p:graphicFrame>
        <p:nvGraphicFramePr>
          <p:cNvPr id="4" name="Table 4">
            <a:extLst>
              <a:ext uri="{FF2B5EF4-FFF2-40B4-BE49-F238E27FC236}">
                <a16:creationId xmlns:a16="http://schemas.microsoft.com/office/drawing/2014/main" id="{ECB1BFEF-83A9-684B-B4B0-2686BC8BC676}"/>
              </a:ext>
            </a:extLst>
          </p:cNvPr>
          <p:cNvGraphicFramePr>
            <a:graphicFrameLocks noGrp="1"/>
          </p:cNvGraphicFramePr>
          <p:nvPr>
            <p:ph idx="1"/>
            <p:extLst>
              <p:ext uri="{D42A27DB-BD31-4B8C-83A1-F6EECF244321}">
                <p14:modId xmlns:p14="http://schemas.microsoft.com/office/powerpoint/2010/main" val="288511139"/>
              </p:ext>
            </p:extLst>
          </p:nvPr>
        </p:nvGraphicFramePr>
        <p:xfrm>
          <a:off x="838200" y="1928813"/>
          <a:ext cx="10515600" cy="474472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4179103843"/>
                    </a:ext>
                  </a:extLst>
                </a:gridCol>
                <a:gridCol w="5257800">
                  <a:extLst>
                    <a:ext uri="{9D8B030D-6E8A-4147-A177-3AD203B41FA5}">
                      <a16:colId xmlns:a16="http://schemas.microsoft.com/office/drawing/2014/main" val="886892060"/>
                    </a:ext>
                  </a:extLst>
                </a:gridCol>
              </a:tblGrid>
              <a:tr h="370840">
                <a:tc>
                  <a:txBody>
                    <a:bodyPr/>
                    <a:lstStyle/>
                    <a:p>
                      <a:r>
                        <a:rPr lang="en-US" sz="1400" dirty="0"/>
                        <a:t>Goal /Objective</a:t>
                      </a:r>
                    </a:p>
                  </a:txBody>
                  <a:tcPr/>
                </a:tc>
                <a:tc>
                  <a:txBody>
                    <a:bodyPr/>
                    <a:lstStyle/>
                    <a:p>
                      <a:r>
                        <a:rPr lang="en-US" sz="1400" dirty="0"/>
                        <a:t>Time Frame</a:t>
                      </a:r>
                    </a:p>
                  </a:txBody>
                  <a:tcPr/>
                </a:tc>
                <a:extLst>
                  <a:ext uri="{0D108BD9-81ED-4DB2-BD59-A6C34878D82A}">
                    <a16:rowId xmlns:a16="http://schemas.microsoft.com/office/drawing/2014/main" val="657709857"/>
                  </a:ext>
                </a:extLst>
              </a:tr>
              <a:tr h="370840">
                <a:tc>
                  <a:txBody>
                    <a:bodyPr/>
                    <a:lstStyle/>
                    <a:p>
                      <a:r>
                        <a:rPr lang="en-US" sz="1400" dirty="0"/>
                        <a:t>Assessment of roof condition </a:t>
                      </a:r>
                    </a:p>
                  </a:txBody>
                  <a:tcPr/>
                </a:tc>
                <a:tc>
                  <a:txBody>
                    <a:bodyPr/>
                    <a:lstStyle/>
                    <a:p>
                      <a:r>
                        <a:rPr lang="en-US" sz="1400" dirty="0"/>
                        <a:t>Within 24 months</a:t>
                      </a:r>
                    </a:p>
                  </a:txBody>
                  <a:tcPr/>
                </a:tc>
                <a:extLst>
                  <a:ext uri="{0D108BD9-81ED-4DB2-BD59-A6C34878D82A}">
                    <a16:rowId xmlns:a16="http://schemas.microsoft.com/office/drawing/2014/main" val="2541749278"/>
                  </a:ext>
                </a:extLst>
              </a:tr>
              <a:tr h="370840">
                <a:tc>
                  <a:txBody>
                    <a:bodyPr/>
                    <a:lstStyle/>
                    <a:p>
                      <a:r>
                        <a:rPr lang="en-US" sz="1400" dirty="0"/>
                        <a:t>Issuing a clear policy / process on how to request external changed to the blocks and these agreed at the AGM. May be a special policy on Boiler &amp; window replacement ?</a:t>
                      </a:r>
                    </a:p>
                  </a:txBody>
                  <a:tcPr/>
                </a:tc>
                <a:tc>
                  <a:txBody>
                    <a:bodyPr/>
                    <a:lstStyle/>
                    <a:p>
                      <a:r>
                        <a:rPr lang="en-US" sz="1400" dirty="0"/>
                        <a:t>Within 12 Months</a:t>
                      </a:r>
                    </a:p>
                  </a:txBody>
                  <a:tcPr/>
                </a:tc>
                <a:extLst>
                  <a:ext uri="{0D108BD9-81ED-4DB2-BD59-A6C34878D82A}">
                    <a16:rowId xmlns:a16="http://schemas.microsoft.com/office/drawing/2014/main" val="2275595111"/>
                  </a:ext>
                </a:extLst>
              </a:tr>
              <a:tr h="370840">
                <a:tc>
                  <a:txBody>
                    <a:bodyPr/>
                    <a:lstStyle/>
                    <a:p>
                      <a:r>
                        <a:rPr lang="en-US" sz="1400" dirty="0"/>
                        <a:t>Agree a refurbishment scope, plan &amp; cost  for each of the blocks. </a:t>
                      </a:r>
                    </a:p>
                    <a:p>
                      <a:r>
                        <a:rPr lang="en-US" sz="1400" dirty="0"/>
                        <a:t>NB. This need to be done at block level rather than stair level due to the terms of the deed of condition.</a:t>
                      </a:r>
                    </a:p>
                  </a:txBody>
                  <a:tcPr/>
                </a:tc>
                <a:tc>
                  <a:txBody>
                    <a:bodyPr/>
                    <a:lstStyle/>
                    <a:p>
                      <a:r>
                        <a:rPr lang="en-US" sz="1400" dirty="0"/>
                        <a:t>Within 24 months</a:t>
                      </a:r>
                    </a:p>
                  </a:txBody>
                  <a:tcPr/>
                </a:tc>
                <a:extLst>
                  <a:ext uri="{0D108BD9-81ED-4DB2-BD59-A6C34878D82A}">
                    <a16:rowId xmlns:a16="http://schemas.microsoft.com/office/drawing/2014/main" val="1637830240"/>
                  </a:ext>
                </a:extLst>
              </a:tr>
              <a:tr h="370840">
                <a:tc>
                  <a:txBody>
                    <a:bodyPr/>
                    <a:lstStyle/>
                    <a:p>
                      <a:r>
                        <a:rPr lang="en-US" sz="1400" dirty="0"/>
                        <a:t>Execution of the common stair's refurbishment plan</a:t>
                      </a:r>
                    </a:p>
                  </a:txBody>
                  <a:tcPr/>
                </a:tc>
                <a:tc>
                  <a:txBody>
                    <a:bodyPr/>
                    <a:lstStyle/>
                    <a:p>
                      <a:r>
                        <a:rPr lang="en-US" sz="1400" dirty="0"/>
                        <a:t>Within 5 years</a:t>
                      </a:r>
                    </a:p>
                  </a:txBody>
                  <a:tcPr/>
                </a:tc>
                <a:extLst>
                  <a:ext uri="{0D108BD9-81ED-4DB2-BD59-A6C34878D82A}">
                    <a16:rowId xmlns:a16="http://schemas.microsoft.com/office/drawing/2014/main" val="3947099908"/>
                  </a:ext>
                </a:extLst>
              </a:tr>
              <a:tr h="370840">
                <a:tc>
                  <a:txBody>
                    <a:bodyPr/>
                    <a:lstStyle/>
                    <a:p>
                      <a:r>
                        <a:rPr lang="en-US" sz="1400" dirty="0"/>
                        <a:t>   Refurbishment Scope : Spec &amp; costs  for paint &amp; decorating the hallways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Within 24months</a:t>
                      </a:r>
                    </a:p>
                  </a:txBody>
                  <a:tcPr/>
                </a:tc>
                <a:extLst>
                  <a:ext uri="{0D108BD9-81ED-4DB2-BD59-A6C34878D82A}">
                    <a16:rowId xmlns:a16="http://schemas.microsoft.com/office/drawing/2014/main" val="269633503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Refurbishment Scope : Spec &amp; costs  for carpeting &amp; floor coverings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Within 24 months</a:t>
                      </a:r>
                    </a:p>
                  </a:txBody>
                  <a:tcPr/>
                </a:tc>
                <a:extLst>
                  <a:ext uri="{0D108BD9-81ED-4DB2-BD59-A6C34878D82A}">
                    <a16:rowId xmlns:a16="http://schemas.microsoft.com/office/drawing/2014/main" val="37495883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Refurbishment Scope : Spec &amp; costs  for entry phone system upgrade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Within 24 months</a:t>
                      </a:r>
                    </a:p>
                  </a:txBody>
                  <a:tcPr/>
                </a:tc>
                <a:extLst>
                  <a:ext uri="{0D108BD9-81ED-4DB2-BD59-A6C34878D82A}">
                    <a16:rowId xmlns:a16="http://schemas.microsoft.com/office/drawing/2014/main" val="32139426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Refurbishment Scope : Spec &amp; costs  for replacement block doors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Within 24 months</a:t>
                      </a:r>
                    </a:p>
                  </a:txBody>
                  <a:tcPr/>
                </a:tc>
                <a:extLst>
                  <a:ext uri="{0D108BD9-81ED-4DB2-BD59-A6C34878D82A}">
                    <a16:rowId xmlns:a16="http://schemas.microsoft.com/office/drawing/2014/main" val="64442205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External block lighting made fit for purpose i.e. it is on when it needs to be, not just when people are present.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Immediately</a:t>
                      </a:r>
                    </a:p>
                  </a:txBody>
                  <a:tcPr/>
                </a:tc>
                <a:extLst>
                  <a:ext uri="{0D108BD9-81ED-4DB2-BD59-A6C34878D82A}">
                    <a16:rowId xmlns:a16="http://schemas.microsoft.com/office/drawing/2014/main" val="75431208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Install of </a:t>
                      </a:r>
                      <a:r>
                        <a:rPr lang="en-US" sz="1400" dirty="0" err="1"/>
                        <a:t>Hyperoptic</a:t>
                      </a:r>
                      <a:r>
                        <a:rPr lang="en-US" sz="1400" dirty="0"/>
                        <a:t> broadband provider with minimum impact to the development and buildings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Immediately (Already started with Myreside ? I have some email contacts with </a:t>
                      </a:r>
                      <a:r>
                        <a:rPr lang="en-US" sz="1400" dirty="0" err="1"/>
                        <a:t>Hyperoptic</a:t>
                      </a:r>
                      <a:r>
                        <a:rPr lang="en-US" sz="1400" dirty="0"/>
                        <a:t>)</a:t>
                      </a:r>
                    </a:p>
                  </a:txBody>
                  <a:tcPr/>
                </a:tc>
                <a:extLst>
                  <a:ext uri="{0D108BD9-81ED-4DB2-BD59-A6C34878D82A}">
                    <a16:rowId xmlns:a16="http://schemas.microsoft.com/office/drawing/2014/main" val="416870379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i="0" u="none" strike="noStrike" kern="1200" dirty="0">
                          <a:solidFill>
                            <a:schemeClr val="dk1"/>
                          </a:solidFill>
                          <a:effectLst/>
                          <a:latin typeface="+mn-lt"/>
                          <a:ea typeface="+mn-ea"/>
                          <a:cs typeface="+mn-cs"/>
                        </a:rPr>
                        <a:t>clean the external beige rendered areas of the development buildings. (common parts)</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Within 5 years</a:t>
                      </a:r>
                    </a:p>
                  </a:txBody>
                  <a:tcPr/>
                </a:tc>
                <a:extLst>
                  <a:ext uri="{0D108BD9-81ED-4DB2-BD59-A6C34878D82A}">
                    <a16:rowId xmlns:a16="http://schemas.microsoft.com/office/drawing/2014/main" val="346315684"/>
                  </a:ext>
                </a:extLst>
              </a:tr>
            </a:tbl>
          </a:graphicData>
        </a:graphic>
      </p:graphicFrame>
    </p:spTree>
    <p:extLst>
      <p:ext uri="{BB962C8B-B14F-4D97-AF65-F5344CB8AC3E}">
        <p14:creationId xmlns:p14="http://schemas.microsoft.com/office/powerpoint/2010/main" val="2044068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F6F97-A973-0D40-922E-550E17FD00C3}"/>
              </a:ext>
            </a:extLst>
          </p:cNvPr>
          <p:cNvSpPr>
            <a:spLocks noGrp="1"/>
          </p:cNvSpPr>
          <p:nvPr>
            <p:ph type="title"/>
          </p:nvPr>
        </p:nvSpPr>
        <p:spPr/>
        <p:txBody>
          <a:bodyPr>
            <a:normAutofit/>
          </a:bodyPr>
          <a:lstStyle/>
          <a:p>
            <a:r>
              <a:rPr lang="en-US" dirty="0"/>
              <a:t>Theme 3 – A Sustainable Future</a:t>
            </a:r>
          </a:p>
        </p:txBody>
      </p:sp>
      <p:graphicFrame>
        <p:nvGraphicFramePr>
          <p:cNvPr id="5" name="Table 5">
            <a:extLst>
              <a:ext uri="{FF2B5EF4-FFF2-40B4-BE49-F238E27FC236}">
                <a16:creationId xmlns:a16="http://schemas.microsoft.com/office/drawing/2014/main" id="{55D8E8C6-675C-AB41-B662-100ADDDC6426}"/>
              </a:ext>
            </a:extLst>
          </p:cNvPr>
          <p:cNvGraphicFramePr>
            <a:graphicFrameLocks noGrp="1"/>
          </p:cNvGraphicFramePr>
          <p:nvPr>
            <p:ph idx="1"/>
            <p:extLst>
              <p:ext uri="{D42A27DB-BD31-4B8C-83A1-F6EECF244321}">
                <p14:modId xmlns:p14="http://schemas.microsoft.com/office/powerpoint/2010/main" val="1252986682"/>
              </p:ext>
            </p:extLst>
          </p:nvPr>
        </p:nvGraphicFramePr>
        <p:xfrm>
          <a:off x="838200" y="1928813"/>
          <a:ext cx="10515600" cy="41452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58966012"/>
                    </a:ext>
                  </a:extLst>
                </a:gridCol>
                <a:gridCol w="5257800">
                  <a:extLst>
                    <a:ext uri="{9D8B030D-6E8A-4147-A177-3AD203B41FA5}">
                      <a16:colId xmlns:a16="http://schemas.microsoft.com/office/drawing/2014/main" val="3948944044"/>
                    </a:ext>
                  </a:extLst>
                </a:gridCol>
              </a:tblGrid>
              <a:tr h="370840">
                <a:tc>
                  <a:txBody>
                    <a:bodyPr/>
                    <a:lstStyle/>
                    <a:p>
                      <a:r>
                        <a:rPr lang="en-US" dirty="0"/>
                        <a:t>Goal / Objective</a:t>
                      </a:r>
                    </a:p>
                  </a:txBody>
                  <a:tcPr/>
                </a:tc>
                <a:tc>
                  <a:txBody>
                    <a:bodyPr/>
                    <a:lstStyle/>
                    <a:p>
                      <a:r>
                        <a:rPr lang="en-US" dirty="0"/>
                        <a:t>Time Frame</a:t>
                      </a:r>
                    </a:p>
                  </a:txBody>
                  <a:tcPr/>
                </a:tc>
                <a:extLst>
                  <a:ext uri="{0D108BD9-81ED-4DB2-BD59-A6C34878D82A}">
                    <a16:rowId xmlns:a16="http://schemas.microsoft.com/office/drawing/2014/main" val="1211477120"/>
                  </a:ext>
                </a:extLst>
              </a:tr>
              <a:tr h="370840">
                <a:tc>
                  <a:txBody>
                    <a:bodyPr/>
                    <a:lstStyle/>
                    <a:p>
                      <a:r>
                        <a:rPr lang="en-US" dirty="0"/>
                        <a:t>An agreed development policy &amp; remedial action in the instillation of condensing boilers that effect the exterior walls of  the blocks.</a:t>
                      </a:r>
                    </a:p>
                  </a:txBody>
                  <a:tcPr/>
                </a:tc>
                <a:tc>
                  <a:txBody>
                    <a:bodyPr/>
                    <a:lstStyle/>
                    <a:p>
                      <a:r>
                        <a:rPr lang="en-US" dirty="0"/>
                        <a:t>Immediately </a:t>
                      </a:r>
                    </a:p>
                  </a:txBody>
                  <a:tcPr/>
                </a:tc>
                <a:extLst>
                  <a:ext uri="{0D108BD9-81ED-4DB2-BD59-A6C34878D82A}">
                    <a16:rowId xmlns:a16="http://schemas.microsoft.com/office/drawing/2014/main" val="3923247401"/>
                  </a:ext>
                </a:extLst>
              </a:tr>
              <a:tr h="370840">
                <a:tc>
                  <a:txBody>
                    <a:bodyPr/>
                    <a:lstStyle/>
                    <a:p>
                      <a:r>
                        <a:rPr lang="en-US" dirty="0"/>
                        <a:t>An agreed infrastructure to support charging of electric vehicles in allocated parking spaces</a:t>
                      </a:r>
                    </a:p>
                  </a:txBody>
                  <a:tcPr/>
                </a:tc>
                <a:tc>
                  <a:txBody>
                    <a:bodyPr/>
                    <a:lstStyle/>
                    <a:p>
                      <a:r>
                        <a:rPr lang="en-US" dirty="0"/>
                        <a:t>Within 24 Months</a:t>
                      </a:r>
                    </a:p>
                  </a:txBody>
                  <a:tcPr/>
                </a:tc>
                <a:extLst>
                  <a:ext uri="{0D108BD9-81ED-4DB2-BD59-A6C34878D82A}">
                    <a16:rowId xmlns:a16="http://schemas.microsoft.com/office/drawing/2014/main" val="3867399220"/>
                  </a:ext>
                </a:extLst>
              </a:tr>
              <a:tr h="370840">
                <a:tc>
                  <a:txBody>
                    <a:bodyPr/>
                    <a:lstStyle/>
                    <a:p>
                      <a:r>
                        <a:rPr lang="en-US" dirty="0"/>
                        <a:t>Agreed development policy on heat pumps for domestic heating purposes and the consequential effect on the exterior walls of the blocks and the common parts of the development</a:t>
                      </a:r>
                    </a:p>
                  </a:txBody>
                  <a:tcPr/>
                </a:tc>
                <a:tc>
                  <a:txBody>
                    <a:bodyPr/>
                    <a:lstStyle/>
                    <a:p>
                      <a:r>
                        <a:rPr lang="en-US" dirty="0"/>
                        <a:t>Within 5 years</a:t>
                      </a:r>
                    </a:p>
                  </a:txBody>
                  <a:tcPr/>
                </a:tc>
                <a:extLst>
                  <a:ext uri="{0D108BD9-81ED-4DB2-BD59-A6C34878D82A}">
                    <a16:rowId xmlns:a16="http://schemas.microsoft.com/office/drawing/2014/main" val="1208388257"/>
                  </a:ext>
                </a:extLst>
              </a:tr>
              <a:tr h="370840">
                <a:tc>
                  <a:txBody>
                    <a:bodyPr/>
                    <a:lstStyle/>
                    <a:p>
                      <a:r>
                        <a:rPr lang="en-US" dirty="0"/>
                        <a:t>Provision of recycling bins with the current bin store arrangement </a:t>
                      </a:r>
                    </a:p>
                  </a:txBody>
                  <a:tcPr/>
                </a:tc>
                <a:tc>
                  <a:txBody>
                    <a:bodyPr/>
                    <a:lstStyle/>
                    <a:p>
                      <a:r>
                        <a:rPr lang="en-US" dirty="0"/>
                        <a:t>Within 12 months</a:t>
                      </a:r>
                    </a:p>
                  </a:txBody>
                  <a:tcPr/>
                </a:tc>
                <a:extLst>
                  <a:ext uri="{0D108BD9-81ED-4DB2-BD59-A6C34878D82A}">
                    <a16:rowId xmlns:a16="http://schemas.microsoft.com/office/drawing/2014/main" val="1902914432"/>
                  </a:ext>
                </a:extLst>
              </a:tr>
              <a:tr h="370840">
                <a:tc>
                  <a:txBody>
                    <a:bodyPr/>
                    <a:lstStyle/>
                    <a:p>
                      <a:r>
                        <a:rPr lang="en-US" dirty="0"/>
                        <a:t>Assessment of the level of insulation provided in the blocks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Within 5 years</a:t>
                      </a:r>
                    </a:p>
                  </a:txBody>
                  <a:tcPr/>
                </a:tc>
                <a:extLst>
                  <a:ext uri="{0D108BD9-81ED-4DB2-BD59-A6C34878D82A}">
                    <a16:rowId xmlns:a16="http://schemas.microsoft.com/office/drawing/2014/main" val="2815358901"/>
                  </a:ext>
                </a:extLst>
              </a:tr>
              <a:tr h="370840">
                <a:tc>
                  <a:txBody>
                    <a:bodyPr/>
                    <a:lstStyle/>
                    <a:p>
                      <a:r>
                        <a:rPr lang="en-US" dirty="0"/>
                        <a:t>Provision of solar energy harvesting from the development roof area.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Within 10 years</a:t>
                      </a:r>
                    </a:p>
                  </a:txBody>
                  <a:tcPr/>
                </a:tc>
                <a:extLst>
                  <a:ext uri="{0D108BD9-81ED-4DB2-BD59-A6C34878D82A}">
                    <a16:rowId xmlns:a16="http://schemas.microsoft.com/office/drawing/2014/main" val="2572256334"/>
                  </a:ext>
                </a:extLst>
              </a:tr>
              <a:tr h="370840">
                <a:tc>
                  <a:txBody>
                    <a:bodyPr/>
                    <a:lstStyle/>
                    <a:p>
                      <a:r>
                        <a:rPr lang="en-US" dirty="0"/>
                        <a:t>Agreed position on the use and application of low energy lighting solutions with the development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Immediately</a:t>
                      </a:r>
                    </a:p>
                  </a:txBody>
                  <a:tcPr/>
                </a:tc>
                <a:extLst>
                  <a:ext uri="{0D108BD9-81ED-4DB2-BD59-A6C34878D82A}">
                    <a16:rowId xmlns:a16="http://schemas.microsoft.com/office/drawing/2014/main" val="4002952995"/>
                  </a:ext>
                </a:extLst>
              </a:tr>
              <a:tr h="370840">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1872637570"/>
                  </a:ext>
                </a:extLst>
              </a:tr>
            </a:tbl>
          </a:graphicData>
        </a:graphic>
      </p:graphicFrame>
    </p:spTree>
    <p:extLst>
      <p:ext uri="{BB962C8B-B14F-4D97-AF65-F5344CB8AC3E}">
        <p14:creationId xmlns:p14="http://schemas.microsoft.com/office/powerpoint/2010/main" val="4236621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CC0D9-B266-954C-8A77-D84501109576}"/>
              </a:ext>
            </a:extLst>
          </p:cNvPr>
          <p:cNvSpPr>
            <a:spLocks noGrp="1"/>
          </p:cNvSpPr>
          <p:nvPr>
            <p:ph type="title"/>
          </p:nvPr>
        </p:nvSpPr>
        <p:spPr/>
        <p:txBody>
          <a:bodyPr>
            <a:noAutofit/>
          </a:bodyPr>
          <a:lstStyle/>
          <a:p>
            <a:r>
              <a:rPr lang="en-US" sz="4000" dirty="0"/>
              <a:t>Theme 4 – Stakeholder Communications</a:t>
            </a:r>
          </a:p>
        </p:txBody>
      </p:sp>
      <p:graphicFrame>
        <p:nvGraphicFramePr>
          <p:cNvPr id="5" name="Table 5">
            <a:extLst>
              <a:ext uri="{FF2B5EF4-FFF2-40B4-BE49-F238E27FC236}">
                <a16:creationId xmlns:a16="http://schemas.microsoft.com/office/drawing/2014/main" id="{21AD0EAE-C8A6-1D4C-88BB-99934570A6AD}"/>
              </a:ext>
            </a:extLst>
          </p:cNvPr>
          <p:cNvGraphicFramePr>
            <a:graphicFrameLocks noGrp="1"/>
          </p:cNvGraphicFramePr>
          <p:nvPr>
            <p:ph idx="1"/>
            <p:extLst>
              <p:ext uri="{D42A27DB-BD31-4B8C-83A1-F6EECF244321}">
                <p14:modId xmlns:p14="http://schemas.microsoft.com/office/powerpoint/2010/main" val="1158406798"/>
              </p:ext>
            </p:extLst>
          </p:nvPr>
        </p:nvGraphicFramePr>
        <p:xfrm>
          <a:off x="838200" y="1928813"/>
          <a:ext cx="10515600" cy="33020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3518068"/>
                    </a:ext>
                  </a:extLst>
                </a:gridCol>
                <a:gridCol w="5257800">
                  <a:extLst>
                    <a:ext uri="{9D8B030D-6E8A-4147-A177-3AD203B41FA5}">
                      <a16:colId xmlns:a16="http://schemas.microsoft.com/office/drawing/2014/main" val="2341760784"/>
                    </a:ext>
                  </a:extLst>
                </a:gridCol>
              </a:tblGrid>
              <a:tr h="370840">
                <a:tc>
                  <a:txBody>
                    <a:bodyPr/>
                    <a:lstStyle/>
                    <a:p>
                      <a:r>
                        <a:rPr lang="en-US"/>
                        <a:t>Goal /Objective</a:t>
                      </a:r>
                      <a:endParaRPr lang="en-US" dirty="0"/>
                    </a:p>
                  </a:txBody>
                  <a:tcPr/>
                </a:tc>
                <a:tc>
                  <a:txBody>
                    <a:bodyPr/>
                    <a:lstStyle/>
                    <a:p>
                      <a:r>
                        <a:rPr lang="en-US" dirty="0"/>
                        <a:t>Time Frame</a:t>
                      </a:r>
                    </a:p>
                  </a:txBody>
                  <a:tcPr/>
                </a:tc>
                <a:extLst>
                  <a:ext uri="{0D108BD9-81ED-4DB2-BD59-A6C34878D82A}">
                    <a16:rowId xmlns:a16="http://schemas.microsoft.com/office/drawing/2014/main" val="2104188787"/>
                  </a:ext>
                </a:extLst>
              </a:tr>
              <a:tr h="370840">
                <a:tc>
                  <a:txBody>
                    <a:bodyPr/>
                    <a:lstStyle/>
                    <a:p>
                      <a:r>
                        <a:rPr lang="en-US" dirty="0"/>
                        <a:t>Locate a Resident association notice board &amp; suggestion box in a central place in the development</a:t>
                      </a:r>
                    </a:p>
                  </a:txBody>
                  <a:tcPr/>
                </a:tc>
                <a:tc>
                  <a:txBody>
                    <a:bodyPr/>
                    <a:lstStyle/>
                    <a:p>
                      <a:r>
                        <a:rPr lang="en-US" dirty="0"/>
                        <a:t>Within 12 Months</a:t>
                      </a:r>
                    </a:p>
                  </a:txBody>
                  <a:tcPr/>
                </a:tc>
                <a:extLst>
                  <a:ext uri="{0D108BD9-81ED-4DB2-BD59-A6C34878D82A}">
                    <a16:rowId xmlns:a16="http://schemas.microsoft.com/office/drawing/2014/main" val="1605840338"/>
                  </a:ext>
                </a:extLst>
              </a:tr>
              <a:tr h="370840">
                <a:tc>
                  <a:txBody>
                    <a:bodyPr/>
                    <a:lstStyle/>
                    <a:p>
                      <a:r>
                        <a:rPr lang="en-US" dirty="0"/>
                        <a:t>Hold an all-owner survey to gain feedback on owner's general priorities and to inform the development plan going forward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Within 12 Months</a:t>
                      </a:r>
                    </a:p>
                  </a:txBody>
                  <a:tcPr/>
                </a:tc>
                <a:extLst>
                  <a:ext uri="{0D108BD9-81ED-4DB2-BD59-A6C34878D82A}">
                    <a16:rowId xmlns:a16="http://schemas.microsoft.com/office/drawing/2014/main" val="139761916"/>
                  </a:ext>
                </a:extLst>
              </a:tr>
              <a:tr h="370840">
                <a:tc>
                  <a:txBody>
                    <a:bodyPr/>
                    <a:lstStyle/>
                    <a:p>
                      <a:r>
                        <a:rPr lang="en-US" dirty="0"/>
                        <a:t>Find a better, more modern means of electronic two-way communications between the owners, committee and factor.. </a:t>
                      </a:r>
                      <a:r>
                        <a:rPr lang="en-US" dirty="0" err="1"/>
                        <a:t>Ie</a:t>
                      </a:r>
                      <a:r>
                        <a:rPr lang="en-US" dirty="0"/>
                        <a:t> Facebook, twitter, Instagram, forums etc.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Within 2 years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2404443462"/>
                  </a:ext>
                </a:extLst>
              </a:tr>
              <a:tr h="370840">
                <a:tc>
                  <a:txBody>
                    <a:bodyPr/>
                    <a:lstStyle/>
                    <a:p>
                      <a:r>
                        <a:rPr lang="en-US" dirty="0"/>
                        <a:t>Find a better more modern means for the committee and factor to share information and work collaboratively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Within 2 years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1134338825"/>
                  </a:ext>
                </a:extLst>
              </a:tr>
              <a:tr h="370840">
                <a:tc>
                  <a:txBody>
                    <a:bodyPr/>
                    <a:lstStyle/>
                    <a:p>
                      <a:r>
                        <a:rPr lang="en-US" dirty="0"/>
                        <a:t>Produce a quarterly update newsletter published jointly by the factor &amp; the committee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Within 12 Months</a:t>
                      </a:r>
                    </a:p>
                  </a:txBody>
                  <a:tcPr/>
                </a:tc>
                <a:extLst>
                  <a:ext uri="{0D108BD9-81ED-4DB2-BD59-A6C34878D82A}">
                    <a16:rowId xmlns:a16="http://schemas.microsoft.com/office/drawing/2014/main" val="1192458187"/>
                  </a:ext>
                </a:extLst>
              </a:tr>
            </a:tbl>
          </a:graphicData>
        </a:graphic>
      </p:graphicFrame>
    </p:spTree>
    <p:extLst>
      <p:ext uri="{BB962C8B-B14F-4D97-AF65-F5344CB8AC3E}">
        <p14:creationId xmlns:p14="http://schemas.microsoft.com/office/powerpoint/2010/main" val="3365911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B07FA-4264-0049-A008-37DF9B5A26CE}"/>
              </a:ext>
            </a:extLst>
          </p:cNvPr>
          <p:cNvSpPr>
            <a:spLocks noGrp="1"/>
          </p:cNvSpPr>
          <p:nvPr>
            <p:ph type="title"/>
          </p:nvPr>
        </p:nvSpPr>
        <p:spPr/>
        <p:txBody>
          <a:bodyPr>
            <a:normAutofit/>
          </a:bodyPr>
          <a:lstStyle/>
          <a:p>
            <a:r>
              <a:rPr lang="en-US" dirty="0"/>
              <a:t>Theme 5 - Factoring</a:t>
            </a:r>
          </a:p>
        </p:txBody>
      </p:sp>
      <p:graphicFrame>
        <p:nvGraphicFramePr>
          <p:cNvPr id="4" name="Table 4">
            <a:extLst>
              <a:ext uri="{FF2B5EF4-FFF2-40B4-BE49-F238E27FC236}">
                <a16:creationId xmlns:a16="http://schemas.microsoft.com/office/drawing/2014/main" id="{F80B5160-1480-1040-84FC-CADF7E6BE899}"/>
              </a:ext>
            </a:extLst>
          </p:cNvPr>
          <p:cNvGraphicFramePr>
            <a:graphicFrameLocks noGrp="1"/>
          </p:cNvGraphicFramePr>
          <p:nvPr>
            <p:ph idx="1"/>
            <p:extLst>
              <p:ext uri="{D42A27DB-BD31-4B8C-83A1-F6EECF244321}">
                <p14:modId xmlns:p14="http://schemas.microsoft.com/office/powerpoint/2010/main" val="434786929"/>
              </p:ext>
            </p:extLst>
          </p:nvPr>
        </p:nvGraphicFramePr>
        <p:xfrm>
          <a:off x="838200" y="1928813"/>
          <a:ext cx="10515600" cy="25908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8666105"/>
                    </a:ext>
                  </a:extLst>
                </a:gridCol>
                <a:gridCol w="5257800">
                  <a:extLst>
                    <a:ext uri="{9D8B030D-6E8A-4147-A177-3AD203B41FA5}">
                      <a16:colId xmlns:a16="http://schemas.microsoft.com/office/drawing/2014/main" val="3114347291"/>
                    </a:ext>
                  </a:extLst>
                </a:gridCol>
              </a:tblGrid>
              <a:tr h="370840">
                <a:tc>
                  <a:txBody>
                    <a:bodyPr/>
                    <a:lstStyle/>
                    <a:p>
                      <a:r>
                        <a:rPr lang="en-US" dirty="0"/>
                        <a:t>Goal /Objective</a:t>
                      </a:r>
                    </a:p>
                  </a:txBody>
                  <a:tcPr/>
                </a:tc>
                <a:tc>
                  <a:txBody>
                    <a:bodyPr/>
                    <a:lstStyle/>
                    <a:p>
                      <a:r>
                        <a:rPr lang="en-US" dirty="0"/>
                        <a:t>Time Frame</a:t>
                      </a:r>
                    </a:p>
                  </a:txBody>
                  <a:tcPr/>
                </a:tc>
                <a:extLst>
                  <a:ext uri="{0D108BD9-81ED-4DB2-BD59-A6C34878D82A}">
                    <a16:rowId xmlns:a16="http://schemas.microsoft.com/office/drawing/2014/main" val="1108836108"/>
                  </a:ext>
                </a:extLst>
              </a:tr>
              <a:tr h="370840">
                <a:tc>
                  <a:txBody>
                    <a:bodyPr/>
                    <a:lstStyle/>
                    <a:p>
                      <a:r>
                        <a:rPr lang="en-US" dirty="0"/>
                        <a:t>Bring development</a:t>
                      </a:r>
                      <a:r>
                        <a:rPr lang="en-US" baseline="0" dirty="0"/>
                        <a:t> external lighting up to a working standard</a:t>
                      </a:r>
                      <a:endParaRPr lang="en-US" dirty="0"/>
                    </a:p>
                  </a:txBody>
                  <a:tcPr/>
                </a:tc>
                <a:tc>
                  <a:txBody>
                    <a:bodyPr/>
                    <a:lstStyle/>
                    <a:p>
                      <a:r>
                        <a:rPr lang="en-US" dirty="0"/>
                        <a:t>Immediately</a:t>
                      </a:r>
                    </a:p>
                  </a:txBody>
                  <a:tcPr/>
                </a:tc>
                <a:extLst>
                  <a:ext uri="{0D108BD9-81ED-4DB2-BD59-A6C34878D82A}">
                    <a16:rowId xmlns:a16="http://schemas.microsoft.com/office/drawing/2014/main" val="1358620399"/>
                  </a:ext>
                </a:extLst>
              </a:tr>
              <a:tr h="370840">
                <a:tc>
                  <a:txBody>
                    <a:bodyPr/>
                    <a:lstStyle/>
                    <a:p>
                      <a:r>
                        <a:rPr lang="en-US" dirty="0"/>
                        <a:t>Bring the gardens back under control &amp; replace missing plants</a:t>
                      </a:r>
                    </a:p>
                  </a:txBody>
                  <a:tcPr/>
                </a:tc>
                <a:tc>
                  <a:txBody>
                    <a:bodyPr/>
                    <a:lstStyle/>
                    <a:p>
                      <a:r>
                        <a:rPr lang="en-US" dirty="0"/>
                        <a:t>6 months</a:t>
                      </a:r>
                    </a:p>
                  </a:txBody>
                  <a:tcPr/>
                </a:tc>
                <a:extLst>
                  <a:ext uri="{0D108BD9-81ED-4DB2-BD59-A6C34878D82A}">
                    <a16:rowId xmlns:a16="http://schemas.microsoft.com/office/drawing/2014/main" val="2325527982"/>
                  </a:ext>
                </a:extLst>
              </a:tr>
              <a:tr h="370840">
                <a:tc>
                  <a:txBody>
                    <a:bodyPr/>
                    <a:lstStyle/>
                    <a:p>
                      <a:r>
                        <a:rPr lang="en-US" dirty="0"/>
                        <a:t>Complete the re-evaluation for insurance</a:t>
                      </a:r>
                      <a:r>
                        <a:rPr lang="en-US" baseline="0" dirty="0"/>
                        <a:t> purposes</a:t>
                      </a:r>
                      <a:endParaRPr lang="en-US" dirty="0"/>
                    </a:p>
                  </a:txBody>
                  <a:tcPr/>
                </a:tc>
                <a:tc>
                  <a:txBody>
                    <a:bodyPr/>
                    <a:lstStyle/>
                    <a:p>
                      <a:r>
                        <a:rPr lang="en-US" dirty="0"/>
                        <a:t>Immediately (repeated every 5 years ? )</a:t>
                      </a:r>
                    </a:p>
                  </a:txBody>
                  <a:tcPr/>
                </a:tc>
                <a:extLst>
                  <a:ext uri="{0D108BD9-81ED-4DB2-BD59-A6C34878D82A}">
                    <a16:rowId xmlns:a16="http://schemas.microsoft.com/office/drawing/2014/main" val="4265583340"/>
                  </a:ext>
                </a:extLst>
              </a:tr>
              <a:tr h="0">
                <a:tc>
                  <a:txBody>
                    <a:bodyPr/>
                    <a:lstStyle/>
                    <a:p>
                      <a:r>
                        <a:rPr lang="en-US" dirty="0"/>
                        <a:t>Repairs to cycle shed roofs</a:t>
                      </a:r>
                    </a:p>
                  </a:txBody>
                  <a:tcPr/>
                </a:tc>
                <a:tc>
                  <a:txBody>
                    <a:bodyPr/>
                    <a:lstStyle/>
                    <a:p>
                      <a:r>
                        <a:rPr lang="en-US" dirty="0"/>
                        <a:t>Immediately</a:t>
                      </a:r>
                    </a:p>
                  </a:txBody>
                  <a:tcPr/>
                </a:tc>
                <a:extLst>
                  <a:ext uri="{0D108BD9-81ED-4DB2-BD59-A6C34878D82A}">
                    <a16:rowId xmlns:a16="http://schemas.microsoft.com/office/drawing/2014/main" val="2529576079"/>
                  </a:ext>
                </a:extLst>
              </a:tr>
              <a:tr h="370840">
                <a:tc>
                  <a:txBody>
                    <a:bodyPr/>
                    <a:lstStyle/>
                    <a:p>
                      <a:r>
                        <a:rPr lang="en-US" dirty="0"/>
                        <a:t>Gutter cleaning</a:t>
                      </a:r>
                    </a:p>
                  </a:txBody>
                  <a:tcPr/>
                </a:tc>
                <a:tc>
                  <a:txBody>
                    <a:bodyPr/>
                    <a:lstStyle/>
                    <a:p>
                      <a:r>
                        <a:rPr lang="en-US" dirty="0"/>
                        <a:t>Annual</a:t>
                      </a:r>
                    </a:p>
                  </a:txBody>
                  <a:tcPr/>
                </a:tc>
                <a:extLst>
                  <a:ext uri="{0D108BD9-81ED-4DB2-BD59-A6C34878D82A}">
                    <a16:rowId xmlns:a16="http://schemas.microsoft.com/office/drawing/2014/main" val="2862215087"/>
                  </a:ext>
                </a:extLst>
              </a:tr>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94715956"/>
                  </a:ext>
                </a:extLst>
              </a:tr>
            </a:tbl>
          </a:graphicData>
        </a:graphic>
      </p:graphicFrame>
    </p:spTree>
    <p:extLst>
      <p:ext uri="{BB962C8B-B14F-4D97-AF65-F5344CB8AC3E}">
        <p14:creationId xmlns:p14="http://schemas.microsoft.com/office/powerpoint/2010/main" val="1616739767"/>
      </p:ext>
    </p:extLst>
  </p:cSld>
  <p:clrMapOvr>
    <a:masterClrMapping/>
  </p:clrMapOvr>
</p:sld>
</file>

<file path=ppt/theme/theme1.xml><?xml version="1.0" encoding="utf-8"?>
<a:theme xmlns:a="http://schemas.openxmlformats.org/drawingml/2006/main" name="SketchyVTI">
  <a:themeElements>
    <a:clrScheme name="AnalogousFromLightSeedLeftStep">
      <a:dk1>
        <a:srgbClr val="000000"/>
      </a:dk1>
      <a:lt1>
        <a:srgbClr val="FFFFFF"/>
      </a:lt1>
      <a:dk2>
        <a:srgbClr val="243341"/>
      </a:dk2>
      <a:lt2>
        <a:srgbClr val="E8E5E2"/>
      </a:lt2>
      <a:accent1>
        <a:srgbClr val="87A5BE"/>
      </a:accent1>
      <a:accent2>
        <a:srgbClr val="77ABAE"/>
      </a:accent2>
      <a:accent3>
        <a:srgbClr val="81AA9B"/>
      </a:accent3>
      <a:accent4>
        <a:srgbClr val="77AF84"/>
      </a:accent4>
      <a:accent5>
        <a:srgbClr val="89AA81"/>
      </a:accent5>
      <a:accent6>
        <a:srgbClr val="94A873"/>
      </a:accent6>
      <a:hlink>
        <a:srgbClr val="A07C5D"/>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25B48292BD584EAE07E382866822AF" ma:contentTypeVersion="4" ma:contentTypeDescription="Create a new document." ma:contentTypeScope="" ma:versionID="31431648080d3b364729a67ac9b0bdbb">
  <xsd:schema xmlns:xsd="http://www.w3.org/2001/XMLSchema" xmlns:xs="http://www.w3.org/2001/XMLSchema" xmlns:p="http://schemas.microsoft.com/office/2006/metadata/properties" xmlns:ns2="928e9798-f2b6-4ef8-a0f2-a8eac6f728be" xmlns:ns3="13b1db22-83f6-47a1-b461-6e4ab32fefa8" targetNamespace="http://schemas.microsoft.com/office/2006/metadata/properties" ma:root="true" ma:fieldsID="7bd3e0d6243006d6985d8ce3553720cd" ns2:_="" ns3:_="">
    <xsd:import namespace="928e9798-f2b6-4ef8-a0f2-a8eac6f728be"/>
    <xsd:import namespace="13b1db22-83f6-47a1-b461-6e4ab32fefa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8e9798-f2b6-4ef8-a0f2-a8eac6f728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3b1db22-83f6-47a1-b461-6e4ab32fefa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6B3067-2C0B-4681-85A0-075D0D1EDD63}">
  <ds:schemaRefs>
    <ds:schemaRef ds:uri="http://schemas.microsoft.com/sharepoint/v3/contenttype/forms"/>
  </ds:schemaRefs>
</ds:datastoreItem>
</file>

<file path=customXml/itemProps2.xml><?xml version="1.0" encoding="utf-8"?>
<ds:datastoreItem xmlns:ds="http://schemas.openxmlformats.org/officeDocument/2006/customXml" ds:itemID="{CDA836DD-CF8E-44E3-AB56-698830DEED18}">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8DC7A325-32BF-4F57-A77C-24B652526B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8e9798-f2b6-4ef8-a0f2-a8eac6f728be"/>
    <ds:schemaRef ds:uri="13b1db22-83f6-47a1-b461-6e4ab32fef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3359</TotalTime>
  <Words>1507</Words>
  <Application>Microsoft Office PowerPoint</Application>
  <PresentationFormat>Widescreen</PresentationFormat>
  <Paragraphs>117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SketchyVTI</vt:lpstr>
      <vt:lpstr>Sinclair Development Framework &amp; Plan</vt:lpstr>
      <vt:lpstr>Background</vt:lpstr>
      <vt:lpstr>Introduction</vt:lpstr>
      <vt:lpstr>Strategic Themes (2022-2032)</vt:lpstr>
      <vt:lpstr>Theme 1- Maintaining The Gardens &amp; Common Parts of the Development</vt:lpstr>
      <vt:lpstr>Theme 2 – Maintaining &amp; Updating the Blocks</vt:lpstr>
      <vt:lpstr>Theme 3 – A Sustainable Future</vt:lpstr>
      <vt:lpstr>Theme 4 – Stakeholder Communications</vt:lpstr>
      <vt:lpstr>Theme 5 - Factoring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Sinclair Development Framework &amp; Plan</dc:title>
  <dc:creator>Neil Raphael</dc:creator>
  <cp:lastModifiedBy>Neil Raphael</cp:lastModifiedBy>
  <cp:revision>21</cp:revision>
  <dcterms:created xsi:type="dcterms:W3CDTF">2021-12-29T16:44:58Z</dcterms:created>
  <dcterms:modified xsi:type="dcterms:W3CDTF">2022-09-04T15:05:07Z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0x010100BB25B48292BD584EAE07E382866822AF</vt:lpwstr>
  </property>
</Properties>
</file>